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8" r:id="rId2"/>
    <p:sldId id="309" r:id="rId3"/>
    <p:sldId id="312" r:id="rId4"/>
    <p:sldId id="313" r:id="rId5"/>
    <p:sldId id="314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299" r:id="rId15"/>
    <p:sldId id="276" r:id="rId16"/>
    <p:sldId id="277" r:id="rId17"/>
    <p:sldId id="284" r:id="rId18"/>
    <p:sldId id="278" r:id="rId19"/>
    <p:sldId id="280" r:id="rId20"/>
    <p:sldId id="283" r:id="rId21"/>
    <p:sldId id="282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fan Sui" initials="CS" lastIdx="2" clrIdx="0">
    <p:extLst>
      <p:ext uri="{19B8F6BF-5375-455C-9EA6-DF929625EA0E}">
        <p15:presenceInfo xmlns:p15="http://schemas.microsoft.com/office/powerpoint/2012/main" userId="123a4fa2bbd471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4" autoAdjust="0"/>
    <p:restoredTop sz="96197"/>
  </p:normalViewPr>
  <p:slideViewPr>
    <p:cSldViewPr snapToGrid="0" snapToObjects="1">
      <p:cViewPr>
        <p:scale>
          <a:sx n="109" d="100"/>
          <a:sy n="109" d="100"/>
        </p:scale>
        <p:origin x="67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C8CD-14CC-254B-9B34-EAC4B8D92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B766-94D7-0246-9921-3EC9605D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BDB5-40E0-894C-AA6F-6535B058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0748-0A67-C34A-8113-7957994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93B1-071A-244C-822D-893D40ED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8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2425-9AB7-734C-840A-AC2FDBC2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23DDF-7957-BF4F-B22A-A51FC0B1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6D223-2A76-F34D-AC57-1C1E1D2A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E9A7-C974-9A42-B7D9-E84E94B8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F2EF-85ED-474C-B240-5DAD2899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045F3-12A5-0244-9B2B-FC4CBF92D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0DBD-7015-754D-8450-55E42D83A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56CD0-CE87-7A4F-8435-37E4D776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D61F-B02E-5B42-866D-DF976D2B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202E-7B63-4142-885D-7CE4663E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3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5139-7B80-1F44-A0D2-FBA3BD0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5D0E-714C-CA4A-986E-CA163216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530C-847C-374F-A8C7-489CECFB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66A6-3BEC-FB49-B491-A224DB48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7556-60B6-864B-AD32-D980CE1B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0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2077-D18E-084C-B0EE-A6DF6E1B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721A7-AAE5-844F-B133-FF0D1594C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BB9A-F596-9A4F-9949-CE34257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75AC-44E9-B84C-8ADE-AF8E02B0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5481-CB9B-A04D-9423-93BA0C5E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2BC-14AF-1E48-BF18-2A392AF0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0D88-377F-1F47-A2A0-62E2905B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670D-A245-0641-98CD-56A26AB5B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1F28E-737E-9E41-AF60-A7C0792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DC1C4-34C7-5F45-B792-59828EEB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DCD9F-4E0E-2A4F-979F-66698065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D0EA-8275-2E43-9AF0-09375D8C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3DC3-E95F-2F4B-923A-5DF7706A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29C7-EA3C-C24C-B310-7C80149D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C644F-FCA1-5F4D-A29C-84B75AB30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0D56-81B1-6543-9F9F-16E6689A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B8BEF-10DC-EF40-AF7C-4D7B80E6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00A1B-9448-4D43-A0D3-CBF34FE9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F1A8C-F56D-C74D-9B00-6F5D98C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8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0060-42F9-6249-98C5-50943D3A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A0AAC-338E-7043-91E5-3818CBC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D3961-B64B-8645-82D0-D3C85622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05190-BDFE-6B43-9120-E28DA849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5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3E575-5C25-574C-A0BD-3CCC0220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F838-7F1B-424B-A9D3-AD490644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75BD-D4C3-1845-955B-CB52787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6209-E1D4-9641-9400-1CED7F86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A916-E0EF-A74C-A5AC-CB64F072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94EA6-AFAC-2D44-86E1-0BC5770C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53F5A-C733-464F-93B6-BE1C1CA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87930-A551-F74D-9327-A4EC9872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21BC5-9667-7640-80E1-FB0A0D7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7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0424-FB0E-6E4C-B6A4-A054DB83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93E65-CD11-1E4C-9573-A3904C704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F400A-FDFD-8043-B310-F0D98542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2F2EE-9D2E-5443-8D9B-3FD7F068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3BAFE-934D-0A41-9DFA-2DD3D6AD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38AB1-2FF3-1446-BF77-92AC548F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54724-F682-2B40-BE67-64F3109C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09C6-C260-CA4C-B91B-6C7DAD898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B33A-39F8-4F46-81B3-9046F862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979C4-8411-B44E-9288-2628F557D42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D5BE-E65B-B74E-832D-57316912D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17BC-535B-DC41-9D0D-7F83E6CD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Data Science Bootcamp</a:t>
            </a: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Midterm Project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673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Presented by Michael Boddy &amp; Siu Kei Cheung @18 Mar 2022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6369676" cy="2039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T01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Income</a:t>
            </a:r>
          </a:p>
          <a:p>
            <a:r>
              <a:rPr lang="en-HK" b="1" dirty="0"/>
              <a:t>Age</a:t>
            </a:r>
          </a:p>
          <a:p>
            <a:r>
              <a:rPr lang="en-HK" b="1" dirty="0"/>
              <a:t>Years with Bank No of Children</a:t>
            </a:r>
          </a:p>
          <a:p>
            <a:r>
              <a:rPr lang="en-HK" b="1" dirty="0"/>
              <a:t>Gender </a:t>
            </a:r>
          </a:p>
          <a:p>
            <a:r>
              <a:rPr lang="en-HK" b="1" dirty="0"/>
              <a:t>Marital Status City</a:t>
            </a:r>
          </a:p>
          <a:p>
            <a:r>
              <a:rPr lang="en-HK" b="1" dirty="0"/>
              <a:t>State</a:t>
            </a:r>
          </a:p>
          <a:p>
            <a:endParaRPr lang="en-US" dirty="0"/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231258B7-8175-5442-92D8-1DD3BE031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16" y="1642969"/>
            <a:ext cx="6090633" cy="43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T01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Income</a:t>
            </a:r>
          </a:p>
          <a:p>
            <a:r>
              <a:rPr lang="en-HK" b="1" dirty="0"/>
              <a:t>Age</a:t>
            </a:r>
          </a:p>
          <a:p>
            <a:r>
              <a:rPr lang="en-HK" b="1" dirty="0"/>
              <a:t>Years with Bank No of Children</a:t>
            </a:r>
          </a:p>
          <a:p>
            <a:r>
              <a:rPr lang="en-HK" b="1" dirty="0"/>
              <a:t>Gender </a:t>
            </a:r>
          </a:p>
          <a:p>
            <a:r>
              <a:rPr lang="en-HK" b="1" dirty="0"/>
              <a:t>Marital Status City</a:t>
            </a:r>
          </a:p>
          <a:p>
            <a:r>
              <a:rPr lang="en-HK" b="1" dirty="0"/>
              <a:t>State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94642" y="1175629"/>
            <a:ext cx="1749311" cy="1732977"/>
            <a:chOff x="294642" y="1175629"/>
            <a:chExt cx="174931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397308" y="1824117"/>
              <a:ext cx="164664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KPrototype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27C0E4B-2DAB-C045-AFE2-CDE7FEBEE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51" y="1373567"/>
            <a:ext cx="7568245" cy="50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T01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Income</a:t>
            </a:r>
          </a:p>
          <a:p>
            <a:r>
              <a:rPr lang="en-HK" b="1" dirty="0"/>
              <a:t>Age</a:t>
            </a:r>
          </a:p>
          <a:p>
            <a:r>
              <a:rPr lang="en-HK" b="1" dirty="0"/>
              <a:t>Years with Bank No of Children</a:t>
            </a:r>
          </a:p>
          <a:p>
            <a:r>
              <a:rPr lang="en-HK" b="1" dirty="0"/>
              <a:t>Gender </a:t>
            </a:r>
          </a:p>
          <a:p>
            <a:r>
              <a:rPr lang="en-HK" b="1" dirty="0"/>
              <a:t>Marital Status City</a:t>
            </a:r>
          </a:p>
          <a:p>
            <a:r>
              <a:rPr lang="en-HK" b="1" dirty="0"/>
              <a:t>State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94642" y="1175629"/>
            <a:ext cx="1749311" cy="1732977"/>
            <a:chOff x="294642" y="1175629"/>
            <a:chExt cx="174931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397308" y="1824117"/>
              <a:ext cx="164664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KPrototype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2B20F97-5C40-A345-A4E2-50CB6C60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56" y="1005064"/>
            <a:ext cx="7701249" cy="56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8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T01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Income</a:t>
            </a:r>
          </a:p>
          <a:p>
            <a:r>
              <a:rPr lang="en-HK" b="1" dirty="0"/>
              <a:t>Age</a:t>
            </a:r>
          </a:p>
          <a:p>
            <a:r>
              <a:rPr lang="en-HK" b="1" dirty="0"/>
              <a:t>Years with Bank No of Children</a:t>
            </a:r>
          </a:p>
          <a:p>
            <a:r>
              <a:rPr lang="en-HK" b="1" dirty="0"/>
              <a:t>Gender </a:t>
            </a:r>
          </a:p>
          <a:p>
            <a:r>
              <a:rPr lang="en-HK" b="1" dirty="0"/>
              <a:t>Marital Status City</a:t>
            </a:r>
          </a:p>
          <a:p>
            <a:r>
              <a:rPr lang="en-HK" b="1" dirty="0"/>
              <a:t>State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94642" y="1175629"/>
            <a:ext cx="1749311" cy="1732977"/>
            <a:chOff x="294642" y="1175629"/>
            <a:chExt cx="174931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397308" y="1824117"/>
              <a:ext cx="164664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KPrototype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ED897CDA-4777-A847-97E0-B2806BA5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894" y="1864458"/>
            <a:ext cx="5936476" cy="411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9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T02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1808773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07909" y="1647407"/>
            <a:ext cx="1548914" cy="847756"/>
            <a:chOff x="448215" y="1267058"/>
            <a:chExt cx="1623183" cy="846898"/>
          </a:xfrm>
        </p:grpSpPr>
        <p:sp>
          <p:nvSpPr>
            <p:cNvPr id="3" name="矩形 2"/>
            <p:cNvSpPr/>
            <p:nvPr/>
          </p:nvSpPr>
          <p:spPr>
            <a:xfrm>
              <a:off x="448215" y="1267058"/>
              <a:ext cx="1485956" cy="846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125">
              <a:extLst>
                <a:ext uri="{FF2B5EF4-FFF2-40B4-BE49-F238E27FC236}">
                  <a16:creationId xmlns:a16="http://schemas.microsoft.com/office/drawing/2014/main" id="{7684BB62-1006-AA4D-82BD-C28298563310}"/>
                </a:ext>
              </a:extLst>
            </p:cNvPr>
            <p:cNvSpPr/>
            <p:nvPr/>
          </p:nvSpPr>
          <p:spPr>
            <a:xfrm>
              <a:off x="607148" y="1464603"/>
              <a:ext cx="177971" cy="17645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Oval 103">
              <a:extLst>
                <a:ext uri="{FF2B5EF4-FFF2-40B4-BE49-F238E27FC236}">
                  <a16:creationId xmlns:a16="http://schemas.microsoft.com/office/drawing/2014/main" id="{0545F8AE-5859-924E-8B05-2AC299638305}"/>
                </a:ext>
              </a:extLst>
            </p:cNvPr>
            <p:cNvSpPr/>
            <p:nvPr/>
          </p:nvSpPr>
          <p:spPr>
            <a:xfrm>
              <a:off x="608524" y="1749531"/>
              <a:ext cx="177971" cy="1764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7" name="TextBox 158">
              <a:extLst>
                <a:ext uri="{FF2B5EF4-FFF2-40B4-BE49-F238E27FC236}">
                  <a16:creationId xmlns:a16="http://schemas.microsoft.com/office/drawing/2014/main" id="{434FA0FD-96DC-414E-B563-264716C0FF6B}"/>
                </a:ext>
              </a:extLst>
            </p:cNvPr>
            <p:cNvSpPr txBox="1"/>
            <p:nvPr/>
          </p:nvSpPr>
          <p:spPr>
            <a:xfrm>
              <a:off x="872659" y="1445282"/>
              <a:ext cx="1198739" cy="2078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rgbClr val="FFC000"/>
                  </a:solidFill>
                </a:rPr>
                <a:t>Categorical</a:t>
              </a:r>
            </a:p>
          </p:txBody>
        </p:sp>
        <p:sp>
          <p:nvSpPr>
            <p:cNvPr id="48" name="TextBox 160">
              <a:extLst>
                <a:ext uri="{FF2B5EF4-FFF2-40B4-BE49-F238E27FC236}">
                  <a16:creationId xmlns:a16="http://schemas.microsoft.com/office/drawing/2014/main" id="{06EA8C97-151D-E448-8CD0-9C02455E0668}"/>
                </a:ext>
              </a:extLst>
            </p:cNvPr>
            <p:cNvSpPr txBox="1"/>
            <p:nvPr/>
          </p:nvSpPr>
          <p:spPr>
            <a:xfrm>
              <a:off x="869518" y="1735448"/>
              <a:ext cx="1025818" cy="2078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en-US" sz="1400" dirty="0"/>
                <a:t>Continuous</a:t>
              </a:r>
            </a:p>
          </p:txBody>
        </p:sp>
      </p:grpSp>
      <p:sp>
        <p:nvSpPr>
          <p:cNvPr id="102" name="Arc 101">
            <a:extLst>
              <a:ext uri="{FF2B5EF4-FFF2-40B4-BE49-F238E27FC236}">
                <a16:creationId xmlns:a16="http://schemas.microsoft.com/office/drawing/2014/main" id="{4BF15BE8-C426-9E46-B5B6-9FB0F8384EB7}"/>
              </a:ext>
            </a:extLst>
          </p:cNvPr>
          <p:cNvSpPr/>
          <p:nvPr/>
        </p:nvSpPr>
        <p:spPr>
          <a:xfrm>
            <a:off x="3043801" y="2477623"/>
            <a:ext cx="3030978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4262968" y="2280629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DBBEB6-A459-DB4C-8842-5A8248F2301A}"/>
              </a:ext>
            </a:extLst>
          </p:cNvPr>
          <p:cNvSpPr txBox="1"/>
          <p:nvPr/>
        </p:nvSpPr>
        <p:spPr>
          <a:xfrm>
            <a:off x="3195567" y="5711229"/>
            <a:ext cx="992811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Income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20F27E-B2EA-CE4F-B55D-35E37E9BA9F8}"/>
              </a:ext>
            </a:extLst>
          </p:cNvPr>
          <p:cNvSpPr txBox="1"/>
          <p:nvPr/>
        </p:nvSpPr>
        <p:spPr>
          <a:xfrm>
            <a:off x="3540787" y="2211688"/>
            <a:ext cx="60357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rgbClr val="FFC000"/>
                </a:solidFill>
              </a:rPr>
              <a:t>Age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657912E-77C2-5E43-A8A0-B1C7658B042D}"/>
              </a:ext>
            </a:extLst>
          </p:cNvPr>
          <p:cNvSpPr txBox="1"/>
          <p:nvPr/>
        </p:nvSpPr>
        <p:spPr>
          <a:xfrm>
            <a:off x="1625837" y="5251078"/>
            <a:ext cx="178700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Years with Bank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E62960-83F8-F745-89D4-5B43F0BEFC90}"/>
              </a:ext>
            </a:extLst>
          </p:cNvPr>
          <p:cNvSpPr txBox="1"/>
          <p:nvPr/>
        </p:nvSpPr>
        <p:spPr>
          <a:xfrm>
            <a:off x="1547155" y="4647332"/>
            <a:ext cx="13835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No. of Children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F6D0B88-0E29-FD45-84D5-C4318852A82A}"/>
              </a:ext>
            </a:extLst>
          </p:cNvPr>
          <p:cNvSpPr txBox="1"/>
          <p:nvPr/>
        </p:nvSpPr>
        <p:spPr>
          <a:xfrm>
            <a:off x="2612736" y="2590314"/>
            <a:ext cx="800901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FC000"/>
                </a:solidFill>
              </a:defRPr>
            </a:lvl1pPr>
          </a:lstStyle>
          <a:p>
            <a:pPr algn="r"/>
            <a:r>
              <a:rPr lang="en-US" dirty="0"/>
              <a:t>Gender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34FA0FD-96DC-414E-B563-264716C0FF6B}"/>
              </a:ext>
            </a:extLst>
          </p:cNvPr>
          <p:cNvSpPr txBox="1"/>
          <p:nvPr/>
        </p:nvSpPr>
        <p:spPr>
          <a:xfrm>
            <a:off x="1456944" y="3196376"/>
            <a:ext cx="148783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rgbClr val="FFC000"/>
                </a:solidFill>
              </a:rPr>
              <a:t>Marital Status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6EA8C97-151D-E448-8CD0-9C02455E0668}"/>
              </a:ext>
            </a:extLst>
          </p:cNvPr>
          <p:cNvSpPr txBox="1"/>
          <p:nvPr/>
        </p:nvSpPr>
        <p:spPr>
          <a:xfrm>
            <a:off x="2018706" y="3941054"/>
            <a:ext cx="67884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City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813648" y="3298568"/>
            <a:ext cx="1463040" cy="1463040"/>
            <a:chOff x="3703920" y="3298568"/>
            <a:chExt cx="1463040" cy="146304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C548305-01D3-D644-AFB1-1450F251F025}"/>
                </a:ext>
              </a:extLst>
            </p:cNvPr>
            <p:cNvSpPr/>
            <p:nvPr/>
          </p:nvSpPr>
          <p:spPr>
            <a:xfrm>
              <a:off x="3703920" y="3298568"/>
              <a:ext cx="1463040" cy="146304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92D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740BE5F-560D-1E49-B1B2-E288D2BB1AB6}"/>
                </a:ext>
              </a:extLst>
            </p:cNvPr>
            <p:cNvSpPr txBox="1"/>
            <p:nvPr/>
          </p:nvSpPr>
          <p:spPr>
            <a:xfrm>
              <a:off x="3732416" y="3841198"/>
              <a:ext cx="13356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Profile</a:t>
              </a:r>
            </a:p>
          </p:txBody>
        </p:sp>
      </p:grpSp>
      <p:sp>
        <p:nvSpPr>
          <p:cNvPr id="25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2829807" y="3881285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6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3513670" y="260496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7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3012120" y="315047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8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3017462" y="4615226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9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4262968" y="5480635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0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3511371" y="5193844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94194" y="2236805"/>
            <a:ext cx="7325274" cy="3732700"/>
            <a:chOff x="4714326" y="2236805"/>
            <a:chExt cx="7325274" cy="3732700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D0D5D95-3FC0-D746-860B-E1C98268046A}"/>
                </a:ext>
              </a:extLst>
            </p:cNvPr>
            <p:cNvSpPr/>
            <p:nvPr/>
          </p:nvSpPr>
          <p:spPr>
            <a:xfrm flipH="1">
              <a:off x="4714326" y="2484869"/>
              <a:ext cx="3030978" cy="3213892"/>
            </a:xfrm>
            <a:prstGeom prst="arc">
              <a:avLst>
                <a:gd name="adj1" fmla="val 5386043"/>
                <a:gd name="adj2" fmla="val 16239822"/>
              </a:avLst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545F8AE-5859-924E-8B05-2AC299638305}"/>
                </a:ext>
              </a:extLst>
            </p:cNvPr>
            <p:cNvSpPr/>
            <p:nvPr/>
          </p:nvSpPr>
          <p:spPr>
            <a:xfrm>
              <a:off x="6173549" y="230844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Oval 103">
              <a:extLst>
                <a:ext uri="{FF2B5EF4-FFF2-40B4-BE49-F238E27FC236}">
                  <a16:creationId xmlns:a16="http://schemas.microsoft.com/office/drawing/2014/main" id="{0545F8AE-5859-924E-8B05-2AC299638305}"/>
                </a:ext>
              </a:extLst>
            </p:cNvPr>
            <p:cNvSpPr/>
            <p:nvPr/>
          </p:nvSpPr>
          <p:spPr>
            <a:xfrm>
              <a:off x="6840219" y="2586036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Oval 103">
              <a:extLst>
                <a:ext uri="{FF2B5EF4-FFF2-40B4-BE49-F238E27FC236}">
                  <a16:creationId xmlns:a16="http://schemas.microsoft.com/office/drawing/2014/main" id="{0545F8AE-5859-924E-8B05-2AC299638305}"/>
                </a:ext>
              </a:extLst>
            </p:cNvPr>
            <p:cNvSpPr/>
            <p:nvPr/>
          </p:nvSpPr>
          <p:spPr>
            <a:xfrm>
              <a:off x="7524063" y="4226395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3" name="Oval 103">
              <a:extLst>
                <a:ext uri="{FF2B5EF4-FFF2-40B4-BE49-F238E27FC236}">
                  <a16:creationId xmlns:a16="http://schemas.microsoft.com/office/drawing/2014/main" id="{0545F8AE-5859-924E-8B05-2AC299638305}"/>
                </a:ext>
              </a:extLst>
            </p:cNvPr>
            <p:cNvSpPr/>
            <p:nvPr/>
          </p:nvSpPr>
          <p:spPr>
            <a:xfrm>
              <a:off x="7284075" y="4819487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Oval 103">
              <a:extLst>
                <a:ext uri="{FF2B5EF4-FFF2-40B4-BE49-F238E27FC236}">
                  <a16:creationId xmlns:a16="http://schemas.microsoft.com/office/drawing/2014/main" id="{0545F8AE-5859-924E-8B05-2AC299638305}"/>
                </a:ext>
              </a:extLst>
            </p:cNvPr>
            <p:cNvSpPr/>
            <p:nvPr/>
          </p:nvSpPr>
          <p:spPr>
            <a:xfrm>
              <a:off x="6840219" y="525789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Oval 103">
              <a:extLst>
                <a:ext uri="{FF2B5EF4-FFF2-40B4-BE49-F238E27FC236}">
                  <a16:creationId xmlns:a16="http://schemas.microsoft.com/office/drawing/2014/main" id="{0545F8AE-5859-924E-8B05-2AC299638305}"/>
                </a:ext>
              </a:extLst>
            </p:cNvPr>
            <p:cNvSpPr/>
            <p:nvPr/>
          </p:nvSpPr>
          <p:spPr>
            <a:xfrm>
              <a:off x="6170316" y="5497299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6" name="Oval 103">
              <a:extLst>
                <a:ext uri="{FF2B5EF4-FFF2-40B4-BE49-F238E27FC236}">
                  <a16:creationId xmlns:a16="http://schemas.microsoft.com/office/drawing/2014/main" id="{0545F8AE-5859-924E-8B05-2AC299638305}"/>
                </a:ext>
              </a:extLst>
            </p:cNvPr>
            <p:cNvSpPr/>
            <p:nvPr/>
          </p:nvSpPr>
          <p:spPr>
            <a:xfrm>
              <a:off x="7289129" y="3027359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Oval 103">
              <a:extLst>
                <a:ext uri="{FF2B5EF4-FFF2-40B4-BE49-F238E27FC236}">
                  <a16:creationId xmlns:a16="http://schemas.microsoft.com/office/drawing/2014/main" id="{0545F8AE-5859-924E-8B05-2AC299638305}"/>
                </a:ext>
              </a:extLst>
            </p:cNvPr>
            <p:cNvSpPr/>
            <p:nvPr/>
          </p:nvSpPr>
          <p:spPr>
            <a:xfrm>
              <a:off x="7524584" y="357962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135">
              <a:extLst>
                <a:ext uri="{FF2B5EF4-FFF2-40B4-BE49-F238E27FC236}">
                  <a16:creationId xmlns:a16="http://schemas.microsoft.com/office/drawing/2014/main" id="{72E62960-83F8-F745-89D4-5B43F0BEFC90}"/>
                </a:ext>
              </a:extLst>
            </p:cNvPr>
            <p:cNvSpPr txBox="1"/>
            <p:nvPr/>
          </p:nvSpPr>
          <p:spPr>
            <a:xfrm>
              <a:off x="6643081" y="2236805"/>
              <a:ext cx="3128661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en-US" dirty="0"/>
                <a:t>Net Ending Balance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(sv + ck - cc)</a:t>
              </a:r>
            </a:p>
          </p:txBody>
        </p:sp>
        <p:sp>
          <p:nvSpPr>
            <p:cNvPr id="42" name="TextBox 135">
              <a:extLst>
                <a:ext uri="{FF2B5EF4-FFF2-40B4-BE49-F238E27FC236}">
                  <a16:creationId xmlns:a16="http://schemas.microsoft.com/office/drawing/2014/main" id="{72E62960-83F8-F745-89D4-5B43F0BEFC90}"/>
                </a:ext>
              </a:extLst>
            </p:cNvPr>
            <p:cNvSpPr txBox="1"/>
            <p:nvPr/>
          </p:nvSpPr>
          <p:spPr>
            <a:xfrm>
              <a:off x="7344894" y="2669500"/>
              <a:ext cx="297563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en-US" dirty="0"/>
                <a:t>Net Difference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(net end – net start)</a:t>
              </a:r>
            </a:p>
          </p:txBody>
        </p:sp>
        <p:sp>
          <p:nvSpPr>
            <p:cNvPr id="43" name="TextBox 135">
              <a:extLst>
                <a:ext uri="{FF2B5EF4-FFF2-40B4-BE49-F238E27FC236}">
                  <a16:creationId xmlns:a16="http://schemas.microsoft.com/office/drawing/2014/main" id="{72E62960-83F8-F745-89D4-5B43F0BEFC90}"/>
                </a:ext>
              </a:extLst>
            </p:cNvPr>
            <p:cNvSpPr txBox="1"/>
            <p:nvPr/>
          </p:nvSpPr>
          <p:spPr>
            <a:xfrm>
              <a:off x="7777761" y="3146927"/>
              <a:ext cx="340418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en-US" dirty="0"/>
                <a:t>Total Number of Transactions</a:t>
              </a:r>
              <a:endParaRPr lang="en-US" i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4" name="TextBox 135">
              <a:extLst>
                <a:ext uri="{FF2B5EF4-FFF2-40B4-BE49-F238E27FC236}">
                  <a16:creationId xmlns:a16="http://schemas.microsoft.com/office/drawing/2014/main" id="{72E62960-83F8-F745-89D4-5B43F0BEFC90}"/>
                </a:ext>
              </a:extLst>
            </p:cNvPr>
            <p:cNvSpPr txBox="1"/>
            <p:nvPr/>
          </p:nvSpPr>
          <p:spPr>
            <a:xfrm>
              <a:off x="8001234" y="3659223"/>
              <a:ext cx="317672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en-US" dirty="0"/>
                <a:t>Total Spending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(negative transactions)</a:t>
              </a:r>
            </a:p>
          </p:txBody>
        </p:sp>
        <p:sp>
          <p:nvSpPr>
            <p:cNvPr id="50" name="TextBox 135">
              <a:extLst>
                <a:ext uri="{FF2B5EF4-FFF2-40B4-BE49-F238E27FC236}">
                  <a16:creationId xmlns:a16="http://schemas.microsoft.com/office/drawing/2014/main" id="{72E62960-83F8-F745-89D4-5B43F0BEFC90}"/>
                </a:ext>
              </a:extLst>
            </p:cNvPr>
            <p:cNvSpPr txBox="1"/>
            <p:nvPr/>
          </p:nvSpPr>
          <p:spPr>
            <a:xfrm>
              <a:off x="8005223" y="4241308"/>
              <a:ext cx="370738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en-US" dirty="0"/>
                <a:t>Percentage of Saving Account Spending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135">
              <a:extLst>
                <a:ext uri="{FF2B5EF4-FFF2-40B4-BE49-F238E27FC236}">
                  <a16:creationId xmlns:a16="http://schemas.microsoft.com/office/drawing/2014/main" id="{72E62960-83F8-F745-89D4-5B43F0BEFC90}"/>
                </a:ext>
              </a:extLst>
            </p:cNvPr>
            <p:cNvSpPr txBox="1"/>
            <p:nvPr/>
          </p:nvSpPr>
          <p:spPr>
            <a:xfrm>
              <a:off x="7777762" y="4785603"/>
              <a:ext cx="426183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en-US" dirty="0"/>
                <a:t>Percentage of Chequing Account Spending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135">
              <a:extLst>
                <a:ext uri="{FF2B5EF4-FFF2-40B4-BE49-F238E27FC236}">
                  <a16:creationId xmlns:a16="http://schemas.microsoft.com/office/drawing/2014/main" id="{72E62960-83F8-F745-89D4-5B43F0BEFC90}"/>
                </a:ext>
              </a:extLst>
            </p:cNvPr>
            <p:cNvSpPr txBox="1"/>
            <p:nvPr/>
          </p:nvSpPr>
          <p:spPr>
            <a:xfrm>
              <a:off x="7369345" y="5273271"/>
              <a:ext cx="317672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en-US" dirty="0"/>
                <a:t>Percentage of Credit Card Spending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135">
              <a:extLst>
                <a:ext uri="{FF2B5EF4-FFF2-40B4-BE49-F238E27FC236}">
                  <a16:creationId xmlns:a16="http://schemas.microsoft.com/office/drawing/2014/main" id="{72E62960-83F8-F745-89D4-5B43F0BEFC90}"/>
                </a:ext>
              </a:extLst>
            </p:cNvPr>
            <p:cNvSpPr txBox="1"/>
            <p:nvPr/>
          </p:nvSpPr>
          <p:spPr>
            <a:xfrm>
              <a:off x="6619048" y="5723284"/>
              <a:ext cx="317672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chemeClr val="accent1"/>
                  </a:solidFill>
                </a:defRPr>
              </a:lvl1pPr>
            </a:lstStyle>
            <a:p>
              <a:pPr algn="l"/>
              <a:r>
                <a:rPr lang="en-US" dirty="0"/>
                <a:t>Credit Limit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25412" y="3271724"/>
            <a:ext cx="1596402" cy="1463040"/>
            <a:chOff x="5635140" y="3271724"/>
            <a:chExt cx="1596402" cy="146304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8A2A8A0-71EA-664E-83F8-EF650DFB8AE2}"/>
                </a:ext>
              </a:extLst>
            </p:cNvPr>
            <p:cNvSpPr/>
            <p:nvPr/>
          </p:nvSpPr>
          <p:spPr>
            <a:xfrm>
              <a:off x="5708496" y="3271724"/>
              <a:ext cx="1463040" cy="146304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92D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EFABF8E-0D9F-0B4E-90C3-F0F9D0AA4973}"/>
                </a:ext>
              </a:extLst>
            </p:cNvPr>
            <p:cNvSpPr txBox="1"/>
            <p:nvPr/>
          </p:nvSpPr>
          <p:spPr>
            <a:xfrm>
              <a:off x="5635140" y="3665780"/>
              <a:ext cx="15964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Banking</a:t>
              </a:r>
            </a:p>
            <a:p>
              <a:r>
                <a:rPr lang="en-US" dirty="0"/>
                <a:t>Behavior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8522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T02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82" y="1718841"/>
            <a:ext cx="6496672" cy="5139159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Features Correlations</a:t>
            </a:r>
          </a:p>
        </p:txBody>
      </p:sp>
    </p:spTree>
    <p:extLst>
      <p:ext uri="{BB962C8B-B14F-4D97-AF65-F5344CB8AC3E}">
        <p14:creationId xmlns:p14="http://schemas.microsoft.com/office/powerpoint/2010/main" val="2608325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T02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Continuous Features</a:t>
            </a:r>
          </a:p>
          <a:p>
            <a:r>
              <a:rPr lang="en-HK" b="1" dirty="0"/>
              <a:t>(12)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16" y="2061143"/>
            <a:ext cx="5678386" cy="4139221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376662" y="2651427"/>
            <a:ext cx="3629962" cy="2773680"/>
            <a:chOff x="2408447" y="2389632"/>
            <a:chExt cx="3992963" cy="29382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8447" y="2389632"/>
              <a:ext cx="3992963" cy="2938272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4364736" y="4523232"/>
              <a:ext cx="0" cy="54864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4404927" y="4156110"/>
              <a:ext cx="1701435" cy="29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num_of_clusters = 5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5128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T02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Continuous Features</a:t>
            </a:r>
          </a:p>
          <a:p>
            <a:r>
              <a:rPr lang="en-HK" b="1" dirty="0"/>
              <a:t>(12)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46" y="1713760"/>
            <a:ext cx="7522929" cy="5015286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230979"/>
            <a:ext cx="12208295" cy="11655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Stretch Task: </a:t>
            </a: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K-means Clustering Process </a:t>
            </a:r>
          </a:p>
          <a:p>
            <a:pPr marL="0" indent="0" algn="ctr">
              <a:buNone/>
            </a:pP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(num_of_iteration = 20)</a:t>
            </a:r>
          </a:p>
        </p:txBody>
      </p:sp>
    </p:spTree>
    <p:extLst>
      <p:ext uri="{BB962C8B-B14F-4D97-AF65-F5344CB8AC3E}">
        <p14:creationId xmlns:p14="http://schemas.microsoft.com/office/powerpoint/2010/main" val="2309115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T02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Continuous Features</a:t>
            </a:r>
          </a:p>
          <a:p>
            <a:r>
              <a:rPr lang="en-HK" b="1" dirty="0"/>
              <a:t>(12)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60" y="1814392"/>
            <a:ext cx="8472300" cy="47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7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T02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Continuous Features (12)</a:t>
            </a:r>
          </a:p>
          <a:p>
            <a:r>
              <a:rPr lang="en-HK" b="1" dirty="0"/>
              <a:t>+</a:t>
            </a:r>
          </a:p>
          <a:p>
            <a:r>
              <a:rPr lang="en-HK" b="1" dirty="0"/>
              <a:t>Categorical</a:t>
            </a:r>
          </a:p>
          <a:p>
            <a:r>
              <a:rPr lang="en-HK" b="1" dirty="0"/>
              <a:t>Features (3)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94642" y="1175629"/>
            <a:ext cx="1749311" cy="1732977"/>
            <a:chOff x="294642" y="1175629"/>
            <a:chExt cx="174931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397308" y="1824117"/>
              <a:ext cx="1646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KPrototypes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19074" y="2104178"/>
            <a:ext cx="4628797" cy="3402679"/>
            <a:chOff x="2655141" y="1880521"/>
            <a:chExt cx="5186985" cy="382443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5141" y="1880521"/>
              <a:ext cx="5186985" cy="3824433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5142734" y="4376616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5211314" y="4529406"/>
              <a:ext cx="0" cy="82296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5279894" y="4072320"/>
              <a:ext cx="2171722" cy="36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/>
                <a:t>num_of_clusters = 5</a:t>
              </a:r>
              <a:endParaRPr lang="en-US" sz="1500" b="1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753225" y="2160024"/>
            <a:ext cx="3538030" cy="3283197"/>
            <a:chOff x="8261225" y="1638804"/>
            <a:chExt cx="3538030" cy="3283197"/>
          </a:xfrm>
        </p:grpSpPr>
        <p:sp>
          <p:nvSpPr>
            <p:cNvPr id="15" name="圆角矩形 14"/>
            <p:cNvSpPr/>
            <p:nvPr/>
          </p:nvSpPr>
          <p:spPr>
            <a:xfrm>
              <a:off x="8261225" y="1638804"/>
              <a:ext cx="1446792" cy="137011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Continuous</a:t>
              </a:r>
            </a:p>
            <a:p>
              <a:pPr algn="ctr"/>
              <a:r>
                <a:rPr lang="en-CA" b="1" dirty="0"/>
                <a:t>Features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542216" y="3537006"/>
              <a:ext cx="317304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200" b="1" i="1" dirty="0"/>
                <a:t>Clustering Results Comparison :</a:t>
              </a:r>
            </a:p>
            <a:p>
              <a:endParaRPr lang="en-CA" dirty="0"/>
            </a:p>
            <a:p>
              <a:r>
                <a:rPr lang="en-CA" sz="2200" dirty="0"/>
                <a:t>Difference is 2 out of 665.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823365" y="2193449"/>
              <a:ext cx="42909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200" b="1" dirty="0"/>
                <a:t>vs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10352463" y="1638804"/>
              <a:ext cx="1446792" cy="137011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/>
                <a:t>Continuous </a:t>
              </a:r>
            </a:p>
            <a:p>
              <a:pPr algn="ctr"/>
              <a:r>
                <a:rPr lang="en-CA" b="1" dirty="0"/>
                <a:t>&amp;</a:t>
              </a:r>
            </a:p>
            <a:p>
              <a:pPr algn="ctr"/>
              <a:r>
                <a:rPr lang="en-CA" b="1" dirty="0"/>
                <a:t> Categorical</a:t>
              </a:r>
            </a:p>
            <a:p>
              <a:pPr algn="ctr"/>
              <a:r>
                <a:rPr lang="en-CA" b="1" dirty="0"/>
                <a:t>Features</a:t>
              </a:r>
            </a:p>
          </p:txBody>
        </p:sp>
      </p:grp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30634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5EA9C688-C4DC-514F-9887-B740640EA1DD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Rent a house in New York City</a:t>
            </a:r>
          </a:p>
        </p:txBody>
      </p:sp>
    </p:spTree>
    <p:extLst>
      <p:ext uri="{BB962C8B-B14F-4D97-AF65-F5344CB8AC3E}">
        <p14:creationId xmlns:p14="http://schemas.microsoft.com/office/powerpoint/2010/main" val="3660782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87" y="5186974"/>
            <a:ext cx="2706053" cy="1663721"/>
          </a:xfrm>
          <a:prstGeom prst="roundRect">
            <a:avLst>
              <a:gd name="adj" fmla="val 31209"/>
            </a:avLst>
          </a:prstGeom>
        </p:spPr>
      </p:pic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T02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 and Solutions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64102" y="1615380"/>
            <a:ext cx="612423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700" dirty="0"/>
              <a:t>Cluster 0: Mid age, almost only use chequing, low income, </a:t>
            </a:r>
          </a:p>
          <a:p>
            <a:r>
              <a:rPr lang="en-CA" sz="1700" dirty="0"/>
              <a:t>                  spend less, least loyal</a:t>
            </a:r>
          </a:p>
          <a:p>
            <a:r>
              <a:rPr lang="en-CA" sz="1700" i="1" dirty="0"/>
              <a:t>                  (new customer, </a:t>
            </a:r>
            <a:r>
              <a:rPr lang="en-CA" sz="1700" b="1" i="1" dirty="0"/>
              <a:t>Gift, Promotions</a:t>
            </a:r>
            <a:r>
              <a:rPr lang="en-CA" sz="1700" i="1" dirty="0"/>
              <a:t>)</a:t>
            </a:r>
          </a:p>
          <a:p>
            <a:endParaRPr lang="en-CA" sz="1700" dirty="0"/>
          </a:p>
          <a:p>
            <a:r>
              <a:rPr lang="en-CA" sz="1700" dirty="0"/>
              <a:t>Cluster 1: Mid age/elders, high income, more kids, more </a:t>
            </a:r>
          </a:p>
          <a:p>
            <a:r>
              <a:rPr lang="en-CA" sz="1700" dirty="0"/>
              <a:t>                  savings, high credit limit, spend most, more engaged, </a:t>
            </a:r>
          </a:p>
          <a:p>
            <a:r>
              <a:rPr lang="en-CA" sz="1700" dirty="0"/>
              <a:t>                  barely use saving account to pay </a:t>
            </a:r>
          </a:p>
          <a:p>
            <a:r>
              <a:rPr lang="en-CA" sz="1700" b="1" i="1" dirty="0"/>
              <a:t>                  </a:t>
            </a:r>
            <a:r>
              <a:rPr lang="en-CA" sz="1700" i="1" dirty="0"/>
              <a:t>(</a:t>
            </a:r>
            <a:r>
              <a:rPr lang="en-CA" sz="1700" b="1" i="1" dirty="0"/>
              <a:t>Recommend Family/health Insurance, Investments</a:t>
            </a:r>
            <a:r>
              <a:rPr lang="en-CA" sz="1700" i="1" dirty="0"/>
              <a:t>)</a:t>
            </a:r>
          </a:p>
          <a:p>
            <a:endParaRPr lang="en-CA" sz="1700" dirty="0"/>
          </a:p>
          <a:p>
            <a:r>
              <a:rPr lang="en-CA" sz="1700" dirty="0"/>
              <a:t>Cluster 2: Mid age, mid income, less kids, use credit card </a:t>
            </a:r>
          </a:p>
          <a:p>
            <a:r>
              <a:rPr lang="en-CA" sz="1700" dirty="0"/>
              <a:t>                  most, spend less, more debt, been saving </a:t>
            </a:r>
          </a:p>
          <a:p>
            <a:r>
              <a:rPr lang="en-CA" sz="1700" dirty="0"/>
              <a:t>                  money </a:t>
            </a:r>
            <a:r>
              <a:rPr lang="en-CA" sz="1700" b="1" i="1" dirty="0"/>
              <a:t>(</a:t>
            </a:r>
            <a:r>
              <a:rPr lang="en-CA" sz="1700" i="1" dirty="0"/>
              <a:t>Hardworking and thrifty, </a:t>
            </a:r>
            <a:r>
              <a:rPr lang="en-CA" sz="1700" b="1" i="1" dirty="0"/>
              <a:t>Saving promotions)</a:t>
            </a:r>
          </a:p>
          <a:p>
            <a:endParaRPr lang="en-CA" sz="1700" dirty="0"/>
          </a:p>
          <a:p>
            <a:r>
              <a:rPr lang="en-CA" sz="1700" dirty="0"/>
              <a:t>Cluster 3: Young, least engaged, most savings, use saving </a:t>
            </a:r>
          </a:p>
          <a:p>
            <a:r>
              <a:rPr lang="en-CA" sz="1700" dirty="0"/>
              <a:t>                  account for transactions, most loyal (</a:t>
            </a:r>
            <a:r>
              <a:rPr lang="en-CA" sz="1700" i="1" dirty="0"/>
              <a:t>emergency </a:t>
            </a:r>
          </a:p>
          <a:p>
            <a:r>
              <a:rPr lang="en-CA" sz="1700" i="1" dirty="0"/>
              <a:t>                  fund/student</a:t>
            </a:r>
            <a:r>
              <a:rPr lang="en-CA" sz="1700" dirty="0"/>
              <a:t>, </a:t>
            </a:r>
            <a:r>
              <a:rPr lang="en-CA" sz="1700" b="1" i="1" dirty="0"/>
              <a:t>Recommend Small Investments</a:t>
            </a:r>
            <a:r>
              <a:rPr lang="en-CA" sz="1700" i="1" dirty="0"/>
              <a:t>)</a:t>
            </a:r>
          </a:p>
          <a:p>
            <a:endParaRPr lang="en-CA" sz="1700" dirty="0"/>
          </a:p>
          <a:p>
            <a:r>
              <a:rPr lang="en-CA" sz="1700" dirty="0"/>
              <a:t>Cluster 4: Mid age/Elders, low/mid income no/less kids, more loyal, </a:t>
            </a:r>
          </a:p>
          <a:p>
            <a:r>
              <a:rPr lang="en-CA" sz="1700" dirty="0"/>
              <a:t>                  more engaged, no savings, more debt </a:t>
            </a:r>
            <a:r>
              <a:rPr lang="en-CA" sz="1700" i="1" dirty="0"/>
              <a:t>(Retired, </a:t>
            </a:r>
            <a:r>
              <a:rPr lang="en-CA" sz="1700" b="1" i="1" dirty="0"/>
              <a:t>Gifts</a:t>
            </a:r>
            <a:r>
              <a:rPr lang="en-CA" sz="1700" i="1" dirty="0"/>
              <a:t>)</a:t>
            </a:r>
          </a:p>
          <a:p>
            <a:endParaRPr lang="en-US" sz="17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26" y="1615380"/>
            <a:ext cx="2771044" cy="1917235"/>
          </a:xfrm>
          <a:prstGeom prst="roundRect">
            <a:avLst>
              <a:gd name="adj" fmla="val 31209"/>
            </a:avLst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770" y="1856652"/>
            <a:ext cx="2610050" cy="1527103"/>
          </a:xfrm>
          <a:prstGeom prst="roundRect">
            <a:avLst>
              <a:gd name="adj" fmla="val 31209"/>
            </a:avLst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50" y="3511700"/>
            <a:ext cx="2599795" cy="1711194"/>
          </a:xfrm>
          <a:prstGeom prst="roundRect">
            <a:avLst>
              <a:gd name="adj" fmla="val 31209"/>
            </a:avLst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394" y="3511700"/>
            <a:ext cx="2425292" cy="1683553"/>
          </a:xfrm>
          <a:prstGeom prst="roundRect">
            <a:avLst>
              <a:gd name="adj" fmla="val 31209"/>
            </a:avLst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0" t="14921" b="44060"/>
          <a:stretch/>
        </p:blipFill>
        <p:spPr>
          <a:xfrm>
            <a:off x="159726" y="107296"/>
            <a:ext cx="1231412" cy="13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1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Biggest Challenges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7537" y="1461477"/>
            <a:ext cx="94878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Feature Engineering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Categorical Features</a:t>
            </a:r>
          </a:p>
          <a:p>
            <a:pPr>
              <a:lnSpc>
                <a:spcPct val="150000"/>
              </a:lnSpc>
            </a:pPr>
            <a:r>
              <a:rPr lang="en-CA" sz="2200" dirty="0"/>
              <a:t>	</a:t>
            </a:r>
            <a:r>
              <a:rPr lang="en-CA" sz="2000" dirty="0"/>
              <a:t>(Clustering Methods: K-mean, K-modes, K-prototype)</a:t>
            </a:r>
          </a:p>
          <a:p>
            <a:pPr>
              <a:lnSpc>
                <a:spcPct val="150000"/>
              </a:lnSpc>
            </a:pPr>
            <a:r>
              <a:rPr lang="en-CA" sz="2000" dirty="0"/>
              <a:t>	(Encoding Methods: One Hot Encoding, Label Encoding, Frequency Encoding)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Evaluation of the clustering result</a:t>
            </a:r>
          </a:p>
          <a:p>
            <a:pPr>
              <a:lnSpc>
                <a:spcPct val="150000"/>
              </a:lnSpc>
            </a:pPr>
            <a:endParaRPr lang="en-CA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920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THANK YOU FOR YOUR ATTENTION!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58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Daisy Sui &amp; Siu Kei Cheung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578604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rc 141">
            <a:extLst>
              <a:ext uri="{FF2B5EF4-FFF2-40B4-BE49-F238E27FC236}">
                <a16:creationId xmlns:a16="http://schemas.microsoft.com/office/drawing/2014/main" id="{8D0D5D95-3FC0-D746-860B-E1C98268046A}"/>
              </a:ext>
            </a:extLst>
          </p:cNvPr>
          <p:cNvSpPr/>
          <p:nvPr/>
        </p:nvSpPr>
        <p:spPr>
          <a:xfrm flipH="1">
            <a:off x="4591305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C548305-01D3-D644-AFB1-1450F251F025}"/>
              </a:ext>
            </a:extLst>
          </p:cNvPr>
          <p:cNvSpPr/>
          <p:nvPr/>
        </p:nvSpPr>
        <p:spPr>
          <a:xfrm>
            <a:off x="5369578" y="3068438"/>
            <a:ext cx="1569742" cy="15697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4BF15BE8-C426-9E46-B5B6-9FB0F8384EB7}"/>
              </a:ext>
            </a:extLst>
          </p:cNvPr>
          <p:cNvSpPr/>
          <p:nvPr/>
        </p:nvSpPr>
        <p:spPr>
          <a:xfrm>
            <a:off x="4540882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4872193" y="216169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039AE6F-A868-C348-AD14-9D94EDCAD2CA}"/>
              </a:ext>
            </a:extLst>
          </p:cNvPr>
          <p:cNvSpPr/>
          <p:nvPr/>
        </p:nvSpPr>
        <p:spPr>
          <a:xfrm>
            <a:off x="6659449" y="212776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9FA233D-04A7-9149-9006-507D446DE3A9}"/>
              </a:ext>
            </a:extLst>
          </p:cNvPr>
          <p:cNvSpPr/>
          <p:nvPr/>
        </p:nvSpPr>
        <p:spPr>
          <a:xfrm>
            <a:off x="6744723" y="4885720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4217442" y="352813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DBBEB6-A459-DB4C-8842-5A8248F2301A}"/>
              </a:ext>
            </a:extLst>
          </p:cNvPr>
          <p:cNvSpPr txBox="1"/>
          <p:nvPr/>
        </p:nvSpPr>
        <p:spPr>
          <a:xfrm>
            <a:off x="3777628" y="2347835"/>
            <a:ext cx="94030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20F27E-B2EA-CE4F-B55D-35E37E9BA9F8}"/>
              </a:ext>
            </a:extLst>
          </p:cNvPr>
          <p:cNvSpPr txBox="1"/>
          <p:nvPr/>
        </p:nvSpPr>
        <p:spPr>
          <a:xfrm>
            <a:off x="3776713" y="5079353"/>
            <a:ext cx="9421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Population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657912E-77C2-5E43-A8A0-B1C7658B042D}"/>
              </a:ext>
            </a:extLst>
          </p:cNvPr>
          <p:cNvSpPr txBox="1"/>
          <p:nvPr/>
        </p:nvSpPr>
        <p:spPr>
          <a:xfrm>
            <a:off x="2729913" y="3740979"/>
            <a:ext cx="135608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Crime Rate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E62960-83F8-F745-89D4-5B43F0BEFC90}"/>
              </a:ext>
            </a:extLst>
          </p:cNvPr>
          <p:cNvSpPr txBox="1"/>
          <p:nvPr/>
        </p:nvSpPr>
        <p:spPr>
          <a:xfrm>
            <a:off x="7486328" y="2347835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Schools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0BE5F-560D-1E49-B1B2-E288D2BB1AB6}"/>
              </a:ext>
            </a:extLst>
          </p:cNvPr>
          <p:cNvSpPr txBox="1"/>
          <p:nvPr/>
        </p:nvSpPr>
        <p:spPr>
          <a:xfrm>
            <a:off x="5415713" y="3669852"/>
            <a:ext cx="141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B77713-A724-1B4D-9279-4F993417D92B}"/>
              </a:ext>
            </a:extLst>
          </p:cNvPr>
          <p:cNvSpPr/>
          <p:nvPr/>
        </p:nvSpPr>
        <p:spPr>
          <a:xfrm>
            <a:off x="4872192" y="487155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AE567-D4DE-A348-A012-1E034F990DB2}"/>
              </a:ext>
            </a:extLst>
          </p:cNvPr>
          <p:cNvSpPr/>
          <p:nvPr/>
        </p:nvSpPr>
        <p:spPr>
          <a:xfrm>
            <a:off x="7418090" y="352813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7E543-9F69-FE43-936A-93DEBE55BA95}"/>
              </a:ext>
            </a:extLst>
          </p:cNvPr>
          <p:cNvSpPr txBox="1"/>
          <p:nvPr/>
        </p:nvSpPr>
        <p:spPr>
          <a:xfrm>
            <a:off x="8215805" y="3740979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Hospitals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B76ADF-482A-8448-8B02-C53EA89974D4}"/>
              </a:ext>
            </a:extLst>
          </p:cNvPr>
          <p:cNvSpPr txBox="1"/>
          <p:nvPr/>
        </p:nvSpPr>
        <p:spPr>
          <a:xfrm>
            <a:off x="7573553" y="5099291"/>
            <a:ext cx="20159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Bus Stations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98" grpId="0" animBg="1"/>
      <p:bldP spid="1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Income</a:t>
            </a:r>
          </a:p>
          <a:p>
            <a:r>
              <a:rPr lang="en-HK" b="1" dirty="0"/>
              <a:t>Age</a:t>
            </a:r>
          </a:p>
          <a:p>
            <a:r>
              <a:rPr lang="en-HK" b="1" dirty="0"/>
              <a:t>Years with Bank No of Children</a:t>
            </a:r>
          </a:p>
          <a:p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6C0B1B5-EFBC-6F4E-9480-CADD0F7D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46" y="1368602"/>
            <a:ext cx="8075254" cy="522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T01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Income</a:t>
            </a:r>
          </a:p>
          <a:p>
            <a:r>
              <a:rPr lang="en-HK" b="1" dirty="0"/>
              <a:t>Age</a:t>
            </a:r>
          </a:p>
          <a:p>
            <a:r>
              <a:rPr lang="en-HK" b="1" dirty="0"/>
              <a:t>Years with Bank No of Children</a:t>
            </a:r>
          </a:p>
          <a:p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E532F59-3892-BE42-B846-7D38793BF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46" y="1175831"/>
            <a:ext cx="7719654" cy="549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7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T01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Income</a:t>
            </a:r>
          </a:p>
          <a:p>
            <a:r>
              <a:rPr lang="en-HK" b="1" dirty="0"/>
              <a:t>Age</a:t>
            </a:r>
          </a:p>
          <a:p>
            <a:r>
              <a:rPr lang="en-HK" b="1" dirty="0"/>
              <a:t>Years with Bank No of Children</a:t>
            </a:r>
          </a:p>
          <a:p>
            <a:endParaRPr lang="en-US" dirty="0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D5B0F16F-E709-B942-AC22-3C4CC0F48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2" y="1519160"/>
            <a:ext cx="6778438" cy="46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59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T01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Kmodes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Gender </a:t>
            </a:r>
          </a:p>
          <a:p>
            <a:r>
              <a:rPr lang="en-HK" b="1" dirty="0"/>
              <a:t>Marital Status City</a:t>
            </a:r>
          </a:p>
          <a:p>
            <a:r>
              <a:rPr lang="en-HK" b="1" dirty="0"/>
              <a:t>State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D3A1C9E-608C-304D-81AD-668CDE16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56" y="1181788"/>
            <a:ext cx="7402068" cy="53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T01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Kmodes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Gender </a:t>
            </a:r>
          </a:p>
          <a:p>
            <a:r>
              <a:rPr lang="en-HK" b="1" dirty="0"/>
              <a:t>Marital Status City</a:t>
            </a:r>
          </a:p>
          <a:p>
            <a:r>
              <a:rPr lang="en-HK" b="1" dirty="0"/>
              <a:t>State</a:t>
            </a:r>
            <a:endParaRPr lang="en-US" dirty="0"/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43AABD38-26CD-1A4B-9F20-9106C80C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236" y="1461850"/>
            <a:ext cx="5812296" cy="46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9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Segmentation T01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8BFB53-35EC-F340-BCD4-84A205F831F3}"/>
              </a:ext>
            </a:extLst>
          </p:cNvPr>
          <p:cNvSpPr txBox="1"/>
          <p:nvPr/>
        </p:nvSpPr>
        <p:spPr>
          <a:xfrm>
            <a:off x="347281" y="4294610"/>
            <a:ext cx="1844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Income</a:t>
            </a:r>
          </a:p>
          <a:p>
            <a:r>
              <a:rPr lang="en-HK" b="1" dirty="0"/>
              <a:t>Age</a:t>
            </a:r>
          </a:p>
          <a:p>
            <a:r>
              <a:rPr lang="en-HK" b="1" dirty="0"/>
              <a:t>Years with Bank No of Children</a:t>
            </a:r>
          </a:p>
          <a:p>
            <a:r>
              <a:rPr lang="en-HK" b="1" dirty="0"/>
              <a:t>Gender </a:t>
            </a:r>
          </a:p>
          <a:p>
            <a:r>
              <a:rPr lang="en-HK" b="1" dirty="0"/>
              <a:t>Marital Status City</a:t>
            </a:r>
          </a:p>
          <a:p>
            <a:r>
              <a:rPr lang="en-HK" b="1" dirty="0"/>
              <a:t>State</a:t>
            </a:r>
          </a:p>
          <a:p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E9084F4-B0F6-8048-A658-B57CF579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30" y="1156446"/>
            <a:ext cx="7561720" cy="5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9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</TotalTime>
  <Words>579</Words>
  <Application>Microsoft Macintosh PowerPoint</Application>
  <PresentationFormat>Widescreen</PresentationFormat>
  <Paragraphs>167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kay@kreative.ai</dc:creator>
  <cp:lastModifiedBy>kay@kreative.ai</cp:lastModifiedBy>
  <cp:revision>52</cp:revision>
  <dcterms:created xsi:type="dcterms:W3CDTF">2022-03-04T02:18:49Z</dcterms:created>
  <dcterms:modified xsi:type="dcterms:W3CDTF">2022-03-18T03:47:24Z</dcterms:modified>
</cp:coreProperties>
</file>